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89" d="100"/>
          <a:sy n="89" d="100"/>
        </p:scale>
        <p:origin x="-115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altLang="zh-TW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altLang="zh-TW" smtClean="0"/>
              <a:t>Click to edit Master text styles</a:t>
            </a:r>
          </a:p>
          <a:p>
            <a:pPr lvl="1" eaLnBrk="1" latinLnBrk="0" hangingPunct="1"/>
            <a:r>
              <a:rPr lang="en-US" altLang="zh-TW" smtClean="0"/>
              <a:t>Second level</a:t>
            </a:r>
          </a:p>
          <a:p>
            <a:pPr lvl="2" eaLnBrk="1" latinLnBrk="0" hangingPunct="1"/>
            <a:r>
              <a:rPr lang="en-US" altLang="zh-TW" smtClean="0"/>
              <a:t>Third level</a:t>
            </a:r>
          </a:p>
          <a:p>
            <a:pPr lvl="3" eaLnBrk="1" latinLnBrk="0" hangingPunct="1"/>
            <a:r>
              <a:rPr lang="en-US" altLang="zh-TW" smtClean="0"/>
              <a:t>Fourth level</a:t>
            </a:r>
          </a:p>
          <a:p>
            <a:pPr lvl="4" eaLnBrk="1" latinLnBrk="0" hangingPunct="1"/>
            <a:r>
              <a:rPr lang="en-US" altLang="zh-TW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altLang="zh-TW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altLang="zh-TW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altLang="zh-TW" smtClean="0"/>
              <a:t>Click to edit Master text styles</a:t>
            </a:r>
          </a:p>
          <a:p>
            <a:pPr lvl="1" eaLnBrk="1" latinLnBrk="0" hangingPunct="1"/>
            <a:r>
              <a:rPr kumimoji="0" lang="en-US" altLang="zh-TW" smtClean="0"/>
              <a:t>Second level</a:t>
            </a:r>
          </a:p>
          <a:p>
            <a:pPr lvl="2" eaLnBrk="1" latinLnBrk="0" hangingPunct="1"/>
            <a:r>
              <a:rPr kumimoji="0" lang="en-US" altLang="zh-TW" smtClean="0"/>
              <a:t>Third level</a:t>
            </a:r>
          </a:p>
          <a:p>
            <a:pPr lvl="3" eaLnBrk="1" latinLnBrk="0" hangingPunct="1"/>
            <a:r>
              <a:rPr kumimoji="0" lang="en-US" altLang="zh-TW" smtClean="0"/>
              <a:t>Fourth level</a:t>
            </a:r>
          </a:p>
          <a:p>
            <a:pPr lvl="4" eaLnBrk="1" latinLnBrk="0" hangingPunct="1"/>
            <a:r>
              <a:rPr kumimoji="0" lang="en-US" altLang="zh-TW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835056-0746-49A0-9299-3806685DDB07}" type="datetimeFigureOut">
              <a:rPr lang="zh-TW" altLang="en-US" smtClean="0"/>
              <a:pPr/>
              <a:t>03/02/2012</a:t>
            </a:fld>
            <a:endParaRPr lang="zh-TW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98ECAD-557F-4CFD-B8BF-BC6D27C8BA1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xmlns:p14="http://schemas.microsoft.com/office/powerpoint/2010/main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-18000" contrast="-47000"/>
          </a:blip>
          <a:srcRect/>
          <a:stretch>
            <a:fillRect/>
          </a:stretch>
        </p:blipFill>
        <p:spPr bwMode="auto">
          <a:xfrm>
            <a:off x="357158" y="714356"/>
            <a:ext cx="861979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85738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dirty="0" smtClean="0">
                <a:solidFill>
                  <a:srgbClr val="FFFF00"/>
                </a:solidFill>
              </a:rPr>
              <a:t>When will the world’s population reach 8 billion?</a:t>
            </a:r>
            <a:endParaRPr lang="zh-TW" altLang="en-US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214686"/>
            <a:ext cx="4124333" cy="317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bright="-40000" contrast="-10000"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143008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Let’s look at a similar but simpler problem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500306"/>
            <a:ext cx="8110566" cy="1143008"/>
          </a:xfrm>
        </p:spPr>
        <p:txBody>
          <a:bodyPr>
            <a:noAutofit/>
          </a:bodyPr>
          <a:lstStyle/>
          <a:p>
            <a:pPr algn="l"/>
            <a:r>
              <a:rPr lang="en-US" altLang="zh-TW" sz="2800" b="1" dirty="0" err="1" smtClean="0">
                <a:solidFill>
                  <a:srgbClr val="FFFF00"/>
                </a:solidFill>
                <a:latin typeface="+mj-lt"/>
              </a:rPr>
              <a:t>Salma</a:t>
            </a:r>
            <a:r>
              <a:rPr lang="en-US" altLang="zh-TW" sz="2800" b="1" dirty="0" smtClean="0">
                <a:solidFill>
                  <a:srgbClr val="FFFF00"/>
                </a:solidFill>
                <a:latin typeface="+mj-lt"/>
              </a:rPr>
              <a:t> puts $1 000 into the bank. </a:t>
            </a:r>
          </a:p>
          <a:p>
            <a:pPr algn="l"/>
            <a:r>
              <a:rPr lang="en-US" altLang="zh-TW" sz="2800" b="1" dirty="0" smtClean="0">
                <a:solidFill>
                  <a:srgbClr val="FFFF00"/>
                </a:solidFill>
                <a:latin typeface="+mj-lt"/>
              </a:rPr>
              <a:t>The bank pays 10% interest per year.</a:t>
            </a:r>
          </a:p>
          <a:p>
            <a:pPr algn="l"/>
            <a:endParaRPr lang="en-US" altLang="zh-TW" sz="2800" dirty="0" smtClean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357694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FFFF00"/>
                </a:solidFill>
                <a:latin typeface="+mj-lt"/>
              </a:rPr>
              <a:t>How long is it before </a:t>
            </a:r>
            <a:r>
              <a:rPr lang="en-US" altLang="zh-TW" sz="2800" b="1" dirty="0" err="1">
                <a:solidFill>
                  <a:srgbClr val="FFFF00"/>
                </a:solidFill>
                <a:latin typeface="+mj-lt"/>
              </a:rPr>
              <a:t>Salma</a:t>
            </a:r>
            <a:r>
              <a:rPr lang="en-US" altLang="zh-TW" sz="2800" b="1" dirty="0">
                <a:solidFill>
                  <a:srgbClr val="FFFF00"/>
                </a:solidFill>
                <a:latin typeface="+mj-lt"/>
              </a:rPr>
              <a:t> has  $1 5</a:t>
            </a:r>
            <a:r>
              <a:rPr lang="en-US" altLang="zh-TW" sz="2800" b="1" dirty="0" smtClean="0">
                <a:solidFill>
                  <a:srgbClr val="FFFF00"/>
                </a:solidFill>
                <a:latin typeface="+mj-lt"/>
              </a:rPr>
              <a:t>00 </a:t>
            </a:r>
            <a:r>
              <a:rPr lang="en-US" altLang="zh-TW" sz="2800" b="1" dirty="0">
                <a:solidFill>
                  <a:srgbClr val="FFFF00"/>
                </a:solidFill>
                <a:latin typeface="+mj-lt"/>
              </a:rPr>
              <a:t>in her account?</a:t>
            </a:r>
            <a:endParaRPr lang="zh-TW" altLang="en-US" sz="2800" b="1" dirty="0">
              <a:solidFill>
                <a:srgbClr val="FFFF00"/>
              </a:solidFill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285884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We can plot a graph of how Salma’s money grows over time.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643182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latin typeface="+mj-lt"/>
              </a:rPr>
              <a:t>And in order to plot the graph, we need points (from some simple calculations)</a:t>
            </a:r>
            <a:endParaRPr lang="zh-TW" altLang="en-US" sz="24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929066"/>
            <a:ext cx="75009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b="1" dirty="0" smtClean="0">
                <a:latin typeface="+mj-lt"/>
              </a:rPr>
              <a:t>After 1 full year, she has $1000 x 1.1    or    $1100</a:t>
            </a:r>
            <a:endParaRPr lang="zh-TW" altLang="en-US" sz="22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4500570"/>
            <a:ext cx="75009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b="1" dirty="0" smtClean="0">
                <a:latin typeface="+mj-lt"/>
              </a:rPr>
              <a:t>After 2 full years, she has $1000 x (1.1)</a:t>
            </a:r>
            <a:r>
              <a:rPr lang="en-US" altLang="zh-TW" sz="2200" b="1" baseline="30000" dirty="0" smtClean="0">
                <a:latin typeface="+mj-lt"/>
              </a:rPr>
              <a:t>2</a:t>
            </a:r>
            <a:r>
              <a:rPr lang="en-US" altLang="zh-TW" sz="2200" b="1" dirty="0" smtClean="0">
                <a:latin typeface="+mj-lt"/>
              </a:rPr>
              <a:t>   or    $1210</a:t>
            </a:r>
            <a:endParaRPr lang="zh-TW" altLang="en-US" sz="22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5143512"/>
            <a:ext cx="78581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b="1" dirty="0" smtClean="0">
                <a:latin typeface="+mj-lt"/>
              </a:rPr>
              <a:t>After 3 full years, she has $1000 x (1.1)</a:t>
            </a:r>
            <a:r>
              <a:rPr lang="en-US" altLang="zh-TW" sz="2200" b="1" baseline="30000" dirty="0" smtClean="0">
                <a:latin typeface="+mj-lt"/>
              </a:rPr>
              <a:t>3</a:t>
            </a:r>
            <a:r>
              <a:rPr lang="en-US" altLang="zh-TW" sz="2200" b="1" dirty="0" smtClean="0">
                <a:latin typeface="+mj-lt"/>
              </a:rPr>
              <a:t>    or    $1331  and so on …</a:t>
            </a:r>
            <a:endParaRPr lang="zh-TW" altLang="en-US" sz="2200" b="1" dirty="0"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285884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So the table of values we need to draw the graph looks like this: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428728" y="2500306"/>
          <a:ext cx="6143668" cy="3357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834"/>
                <a:gridCol w="3071834"/>
              </a:tblGrid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Time (in full years)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Amount of money ($)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0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1000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1100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2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1210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3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1331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4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1464.10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5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1610.51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  <a:tr h="419698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6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+mj-lt"/>
                        </a:rPr>
                        <a:t>1771.56</a:t>
                      </a:r>
                      <a:endParaRPr lang="zh-TW" altLang="en-US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714380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And here’s the graph (in </a:t>
            </a:r>
            <a:r>
              <a:rPr lang="en-US" altLang="zh-TW" sz="4000" dirty="0" err="1" smtClean="0">
                <a:solidFill>
                  <a:srgbClr val="FFFF00"/>
                </a:solidFill>
              </a:rPr>
              <a:t>geogebra</a:t>
            </a:r>
            <a:r>
              <a:rPr lang="en-US" altLang="zh-TW" sz="4000" dirty="0" smtClean="0">
                <a:solidFill>
                  <a:srgbClr val="FFFF00"/>
                </a:solidFill>
              </a:rPr>
              <a:t>)….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francisdavis\Desktop\Graph1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86254"/>
            <a:ext cx="4439216" cy="48717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86446" y="2285992"/>
            <a:ext cx="3000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+mj-lt"/>
              </a:rPr>
              <a:t>The red curve shows the growth of the money in the account </a:t>
            </a:r>
            <a:endParaRPr lang="zh-TW" altLang="en-US" sz="2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3714752"/>
            <a:ext cx="3000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+mj-lt"/>
              </a:rPr>
              <a:t>We now need to find when the y-coordinate reaches 1500 (hence the blue line)</a:t>
            </a:r>
            <a:endParaRPr lang="zh-TW" altLang="en-US" sz="2000" dirty="0"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72400" cy="714380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And here’s the answer …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1857364"/>
            <a:ext cx="3000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err="1" smtClean="0">
                <a:latin typeface="+mj-lt"/>
              </a:rPr>
              <a:t>Geogebra</a:t>
            </a:r>
            <a:r>
              <a:rPr lang="en-US" altLang="zh-TW" sz="2400" dirty="0" smtClean="0">
                <a:latin typeface="+mj-lt"/>
              </a:rPr>
              <a:t> will give the coordinates of the point of intersection (point A on the diagram)</a:t>
            </a:r>
            <a:endParaRPr lang="zh-TW" altLang="en-US" sz="24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6446" y="4214818"/>
            <a:ext cx="30003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rgbClr val="FFFF00"/>
                </a:solidFill>
                <a:latin typeface="+mj-lt"/>
              </a:rPr>
              <a:t>The answer is – </a:t>
            </a:r>
            <a:r>
              <a:rPr lang="en-US" altLang="zh-TW" sz="2400" dirty="0" err="1" smtClean="0">
                <a:solidFill>
                  <a:srgbClr val="FFFF00"/>
                </a:solidFill>
                <a:latin typeface="+mj-lt"/>
              </a:rPr>
              <a:t>Salma</a:t>
            </a:r>
            <a:r>
              <a:rPr lang="en-US" altLang="zh-TW" sz="2400" dirty="0" smtClean="0">
                <a:solidFill>
                  <a:srgbClr val="FFFF00"/>
                </a:solidFill>
                <a:latin typeface="+mj-lt"/>
              </a:rPr>
              <a:t> will have $1500 after 4.254 years.</a:t>
            </a:r>
            <a:endParaRPr lang="zh-TW" altLang="en-US" sz="2400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4098" name="Picture 2" descr="C:\Documents and Settings\francisdavis\My Documents\Graph1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22499"/>
            <a:ext cx="4643470" cy="509585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8286808" cy="714380"/>
          </a:xfrm>
        </p:spPr>
        <p:txBody>
          <a:bodyPr>
            <a:noAutofit/>
          </a:bodyPr>
          <a:lstStyle/>
          <a:p>
            <a:pPr algn="l"/>
            <a:r>
              <a:rPr lang="en-US" altLang="zh-TW" sz="3600" dirty="0" smtClean="0">
                <a:solidFill>
                  <a:srgbClr val="FFFF00"/>
                </a:solidFill>
              </a:rPr>
              <a:t>An algebraic way of solving the problem</a:t>
            </a:r>
            <a:endParaRPr lang="zh-TW" altLang="en-US" sz="3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500174"/>
            <a:ext cx="81439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The growth of </a:t>
            </a:r>
            <a:r>
              <a:rPr lang="en-US" altLang="zh-TW" sz="2200" dirty="0" err="1" smtClean="0">
                <a:latin typeface="+mj-lt"/>
              </a:rPr>
              <a:t>Salma’s</a:t>
            </a:r>
            <a:r>
              <a:rPr lang="en-US" altLang="zh-TW" sz="2200" dirty="0" smtClean="0">
                <a:latin typeface="+mj-lt"/>
              </a:rPr>
              <a:t> money is described by the equation:</a:t>
            </a:r>
            <a:endParaRPr lang="zh-TW" altLang="en-US" sz="22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071678"/>
            <a:ext cx="29289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A = 1000 x (1.1)</a:t>
            </a:r>
            <a:r>
              <a:rPr lang="en-US" altLang="zh-TW" sz="2200" baseline="30000" dirty="0" smtClean="0">
                <a:latin typeface="+mj-lt"/>
              </a:rPr>
              <a:t>t</a:t>
            </a:r>
            <a:endParaRPr lang="zh-TW" altLang="en-US" sz="2200" baseline="300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571744"/>
            <a:ext cx="82868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And we simply want to solve the equation   1500 = 1000 x (1.1)</a:t>
            </a:r>
            <a:r>
              <a:rPr lang="en-US" altLang="zh-TW" sz="2200" baseline="30000" dirty="0" smtClean="0">
                <a:latin typeface="+mj-lt"/>
              </a:rPr>
              <a:t>t</a:t>
            </a:r>
            <a:endParaRPr lang="zh-TW" altLang="en-US" sz="2200" baseline="300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3143248"/>
            <a:ext cx="5143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This simplifies to   1.5 = (1.1)</a:t>
            </a:r>
            <a:r>
              <a:rPr lang="en-US" altLang="zh-TW" sz="2200" baseline="30000" dirty="0" smtClean="0">
                <a:latin typeface="+mj-lt"/>
              </a:rPr>
              <a:t>t</a:t>
            </a:r>
            <a:endParaRPr lang="zh-TW" altLang="en-US" sz="2200" baseline="300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3714752"/>
            <a:ext cx="35004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Taking logs of both sides …</a:t>
            </a:r>
            <a:endParaRPr lang="zh-TW" altLang="en-US" sz="2200" baseline="300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4214818"/>
            <a:ext cx="3143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log</a:t>
            </a:r>
            <a:r>
              <a:rPr lang="en-US" altLang="zh-TW" sz="2200" baseline="-25000" dirty="0" smtClean="0">
                <a:latin typeface="+mj-lt"/>
              </a:rPr>
              <a:t>10 </a:t>
            </a:r>
            <a:r>
              <a:rPr lang="en-US" altLang="zh-TW" sz="2200" dirty="0" smtClean="0">
                <a:latin typeface="+mj-lt"/>
              </a:rPr>
              <a:t>1.5  =  log</a:t>
            </a:r>
            <a:r>
              <a:rPr lang="en-US" altLang="zh-TW" sz="2200" baseline="-25000" dirty="0" smtClean="0">
                <a:latin typeface="+mj-lt"/>
              </a:rPr>
              <a:t>10</a:t>
            </a:r>
            <a:r>
              <a:rPr lang="en-US" altLang="zh-TW" sz="2200" dirty="0" smtClean="0">
                <a:latin typeface="+mj-lt"/>
              </a:rPr>
              <a:t> 1.1</a:t>
            </a:r>
            <a:r>
              <a:rPr lang="en-US" altLang="zh-TW" sz="2200" baseline="30000" dirty="0" smtClean="0">
                <a:latin typeface="+mj-lt"/>
              </a:rPr>
              <a:t>t    </a:t>
            </a:r>
            <a:r>
              <a:rPr lang="en-US" altLang="zh-TW" sz="2200" dirty="0" smtClean="0">
                <a:latin typeface="+mj-lt"/>
              </a:rPr>
              <a:t> </a:t>
            </a:r>
            <a:endParaRPr lang="zh-TW" altLang="en-US" sz="2200" baseline="30000" dirty="0" smtClean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5572140"/>
            <a:ext cx="25003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Arial Unicode MS"/>
                <a:ea typeface="Arial Unicode MS"/>
                <a:cs typeface="Arial Unicode MS"/>
              </a:rPr>
              <a:t>⇒  </a:t>
            </a:r>
            <a:r>
              <a:rPr lang="en-US" altLang="zh-TW" sz="2200" dirty="0" smtClean="0">
                <a:latin typeface="+mj-lt"/>
              </a:rPr>
              <a:t>t  =  </a:t>
            </a:r>
            <a:r>
              <a:rPr lang="en-US" altLang="zh-TW" sz="2200" u="sng" dirty="0" smtClean="0">
                <a:latin typeface="+mj-lt"/>
              </a:rPr>
              <a:t>log</a:t>
            </a:r>
            <a:r>
              <a:rPr lang="en-US" altLang="zh-TW" sz="2200" u="sng" baseline="-25000" dirty="0" smtClean="0">
                <a:latin typeface="+mj-lt"/>
              </a:rPr>
              <a:t>10 </a:t>
            </a:r>
            <a:r>
              <a:rPr lang="en-US" altLang="zh-TW" sz="2200" u="sng" dirty="0" smtClean="0">
                <a:latin typeface="+mj-lt"/>
              </a:rPr>
              <a:t>1.5         </a:t>
            </a:r>
          </a:p>
          <a:p>
            <a:r>
              <a:rPr lang="en-US" altLang="zh-TW" sz="2200" dirty="0" smtClean="0">
                <a:latin typeface="+mj-lt"/>
              </a:rPr>
              <a:t>             log</a:t>
            </a:r>
            <a:r>
              <a:rPr lang="en-US" altLang="zh-TW" sz="2200" baseline="-25000" dirty="0" smtClean="0">
                <a:latin typeface="+mj-lt"/>
              </a:rPr>
              <a:t>10</a:t>
            </a:r>
            <a:r>
              <a:rPr lang="en-US" altLang="zh-TW" sz="2200" dirty="0" smtClean="0">
                <a:latin typeface="+mj-lt"/>
              </a:rPr>
              <a:t> 1.1</a:t>
            </a:r>
            <a:endParaRPr lang="zh-TW" altLang="en-US" sz="2200" baseline="30000" dirty="0" smtClean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5715016"/>
            <a:ext cx="28575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FF0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zh-TW" b="1" dirty="0" smtClean="0">
                <a:solidFill>
                  <a:srgbClr val="FFFF00"/>
                </a:solidFill>
              </a:rPr>
              <a:t>  </a:t>
            </a:r>
            <a:r>
              <a:rPr lang="en-US" altLang="zh-TW" sz="2200" b="1" dirty="0" smtClean="0">
                <a:solidFill>
                  <a:srgbClr val="FFFF00"/>
                </a:solidFill>
                <a:latin typeface="+mj-lt"/>
              </a:rPr>
              <a:t>t = 4.254 years </a:t>
            </a:r>
            <a:endParaRPr lang="zh-TW" altLang="en-US" sz="22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1604" y="4857760"/>
            <a:ext cx="70723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Arial Unicode MS"/>
                <a:ea typeface="Arial Unicode MS"/>
                <a:cs typeface="Arial Unicode MS"/>
              </a:rPr>
              <a:t>⇒ </a:t>
            </a:r>
            <a:r>
              <a:rPr lang="en-US" altLang="zh-TW" sz="2200" dirty="0" smtClean="0">
                <a:latin typeface="+mj-lt"/>
              </a:rPr>
              <a:t>log</a:t>
            </a:r>
            <a:r>
              <a:rPr lang="en-US" altLang="zh-TW" sz="2200" baseline="-25000" dirty="0" smtClean="0">
                <a:latin typeface="+mj-lt"/>
              </a:rPr>
              <a:t>10 </a:t>
            </a:r>
            <a:r>
              <a:rPr lang="en-US" altLang="zh-TW" sz="2200" dirty="0" smtClean="0">
                <a:latin typeface="+mj-lt"/>
              </a:rPr>
              <a:t>1.5  =  tlog</a:t>
            </a:r>
            <a:r>
              <a:rPr lang="en-US" altLang="zh-TW" sz="2200" baseline="-25000" dirty="0" smtClean="0">
                <a:latin typeface="+mj-lt"/>
              </a:rPr>
              <a:t>10</a:t>
            </a:r>
            <a:r>
              <a:rPr lang="en-US" altLang="zh-TW" sz="2200" dirty="0" smtClean="0">
                <a:latin typeface="+mj-lt"/>
              </a:rPr>
              <a:t> 1.1            </a:t>
            </a:r>
            <a:r>
              <a:rPr lang="en-US" altLang="zh-TW" dirty="0" smtClean="0">
                <a:latin typeface="+mj-lt"/>
              </a:rPr>
              <a:t>(using one of our rules of logs)</a:t>
            </a:r>
            <a:endParaRPr lang="zh-TW" altLang="en-US" baseline="30000" dirty="0" smtClean="0"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5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285884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So … back to the world population problem …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643182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latin typeface="+mj-lt"/>
              </a:rPr>
              <a:t>To some degree the population is growing like </a:t>
            </a:r>
            <a:r>
              <a:rPr lang="en-US" altLang="zh-TW" sz="2400" dirty="0" err="1" smtClean="0">
                <a:latin typeface="+mj-lt"/>
              </a:rPr>
              <a:t>Salma’s</a:t>
            </a:r>
            <a:r>
              <a:rPr lang="en-US" altLang="zh-TW" sz="2400" dirty="0" smtClean="0">
                <a:latin typeface="+mj-lt"/>
              </a:rPr>
              <a:t> money</a:t>
            </a:r>
            <a:endParaRPr lang="zh-TW" altLang="en-US" sz="24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500438"/>
            <a:ext cx="3999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Two important questions …</a:t>
            </a:r>
            <a:endParaRPr lang="zh-TW" altLang="en-US" sz="22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4143380"/>
            <a:ext cx="75009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What’s the starting population?</a:t>
            </a:r>
            <a:endParaRPr lang="zh-TW" altLang="en-US" sz="2200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4786322"/>
            <a:ext cx="78581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>
                <a:latin typeface="+mj-lt"/>
              </a:rPr>
              <a:t>What is the percentage increase per year of the population?</a:t>
            </a:r>
            <a:endParaRPr lang="zh-TW" altLang="en-US" sz="2200" dirty="0"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714380"/>
          </a:xfrm>
        </p:spPr>
        <p:txBody>
          <a:bodyPr>
            <a:noAutofit/>
          </a:bodyPr>
          <a:lstStyle/>
          <a:p>
            <a:pPr algn="l"/>
            <a:r>
              <a:rPr lang="en-US" altLang="zh-TW" sz="4000" dirty="0" smtClean="0">
                <a:solidFill>
                  <a:srgbClr val="FFFF00"/>
                </a:solidFill>
              </a:rPr>
              <a:t>This should help …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536" y="1916832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TW" sz="2000" dirty="0" smtClean="0">
                <a:latin typeface="+mj-lt"/>
              </a:rPr>
              <a:t>Officially, the world’s population hit the 7 billion mark on 31</a:t>
            </a:r>
            <a:r>
              <a:rPr lang="en-GB" altLang="zh-TW" sz="2000" baseline="30000" dirty="0" smtClean="0">
                <a:latin typeface="+mj-lt"/>
              </a:rPr>
              <a:t>st</a:t>
            </a:r>
            <a:r>
              <a:rPr lang="en-GB" altLang="zh-TW" sz="2000" dirty="0" smtClean="0">
                <a:latin typeface="+mj-lt"/>
              </a:rPr>
              <a:t> October 2011</a:t>
            </a:r>
            <a:endParaRPr lang="zh-TW" alt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56490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+mj-lt"/>
              </a:rPr>
              <a:t>We can find various values of the world population growth rate from the </a:t>
            </a:r>
            <a:r>
              <a:rPr lang="en-US" altLang="zh-TW" sz="2000" dirty="0" smtClean="0">
                <a:latin typeface="+mj-lt"/>
              </a:rPr>
              <a:t>internet. Here is a screenshot from the website </a:t>
            </a:r>
            <a:r>
              <a:rPr lang="en-US" altLang="zh-TW" sz="2000" dirty="0" err="1" smtClean="0">
                <a:latin typeface="+mj-lt"/>
              </a:rPr>
              <a:t>www.worldometers.info</a:t>
            </a:r>
            <a:endParaRPr lang="zh-TW" altLang="en-US" sz="2000" dirty="0">
              <a:latin typeface="+mj-lt"/>
            </a:endParaRPr>
          </a:p>
        </p:txBody>
      </p:sp>
      <p:pic>
        <p:nvPicPr>
          <p:cNvPr id="3" name="Picture 2" descr="Screen shot 2012-02-03 at 07.24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645024"/>
            <a:ext cx="3421112" cy="29172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6056" y="3789040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latin typeface="+mj-lt"/>
              </a:rPr>
              <a:t>Can you see how to adapt the information from this screenshot so that you can solve the problem the way we did with Salma’s money?</a:t>
            </a:r>
            <a:endParaRPr lang="zh-TW" altLang="en-US" sz="2000" dirty="0">
              <a:latin typeface="+mj-lt"/>
            </a:endParaRPr>
          </a:p>
        </p:txBody>
      </p:sp>
    </p:spTree>
    <p:custDataLst>
      <p:tags r:id="rId1"/>
    </p:custData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4.3|3.5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8|3.5|2.4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5|2.8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6|3.7|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|1.6|2.2|2.6|2.2|2.4|2.9|3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2.1|1.3|1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8|1|1.5|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279</TotalTime>
  <Words>443</Words>
  <Application>Microsoft Macintosh PowerPoint</Application>
  <PresentationFormat>On-screen Show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When will the world’s population reach 8 billion?</vt:lpstr>
      <vt:lpstr>Let’s look at a similar but simpler problem</vt:lpstr>
      <vt:lpstr>We can plot a graph of how Salma’s money grows over time.</vt:lpstr>
      <vt:lpstr>So the table of values we need to draw the graph looks like this:</vt:lpstr>
      <vt:lpstr>And here’s the graph (in geogebra)….</vt:lpstr>
      <vt:lpstr>And here’s the answer …</vt:lpstr>
      <vt:lpstr>An algebraic way of solving the problem</vt:lpstr>
      <vt:lpstr>So … back to the world population problem …</vt:lpstr>
      <vt:lpstr>This should help 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will the world’s population reach 7 billion?</dc:title>
  <dc:creator>francisdavis</dc:creator>
  <cp:lastModifiedBy>Frank Davis</cp:lastModifiedBy>
  <cp:revision>32</cp:revision>
  <dcterms:created xsi:type="dcterms:W3CDTF">2010-11-01T06:15:08Z</dcterms:created>
  <dcterms:modified xsi:type="dcterms:W3CDTF">2012-02-02T23:33:34Z</dcterms:modified>
</cp:coreProperties>
</file>